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87" r:id="rId2"/>
    <p:sldId id="267" r:id="rId3"/>
    <p:sldId id="284" r:id="rId4"/>
    <p:sldId id="285" r:id="rId5"/>
    <p:sldId id="286" r:id="rId6"/>
    <p:sldId id="2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79973"/>
  </p:normalViewPr>
  <p:slideViewPr>
    <p:cSldViewPr snapToGrid="0">
      <p:cViewPr varScale="1">
        <p:scale>
          <a:sx n="93" d="100"/>
          <a:sy n="93" d="100"/>
        </p:scale>
        <p:origin x="21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is your sleep?</a:t>
            </a:r>
          </a:p>
          <a:p>
            <a:r>
              <a:rPr lang="en-US" altLang="zh-CN" dirty="0"/>
              <a:t>Good – Congratulations!</a:t>
            </a:r>
          </a:p>
          <a:p>
            <a:r>
              <a:rPr lang="en-US" altLang="zh-CN" dirty="0"/>
              <a:t>Bad – Your are not alone! We will help you</a:t>
            </a:r>
          </a:p>
          <a:p>
            <a:endParaRPr kumimoji="1" lang="zh-CN" altLang="en-US" dirty="0"/>
          </a:p>
        </p:txBody>
      </p:sp>
      <p:sp>
        <p:nvSpPr>
          <p:cNvPr id="4" name="灯片编号占位符 3"/>
          <p:cNvSpPr>
            <a:spLocks noGrp="1"/>
          </p:cNvSpPr>
          <p:nvPr>
            <p:ph type="sldNum" sz="quarter" idx="5"/>
          </p:nvPr>
        </p:nvSpPr>
        <p:spPr/>
        <p:txBody>
          <a:bodyPr/>
          <a:lstStyle/>
          <a:p>
            <a:fld id="{B2219164-C57C-44FC-91A2-927387872D7C}" type="slidenum">
              <a:rPr lang="en-US" altLang="zh-CN" smtClean="0"/>
              <a:t>1</a:t>
            </a:fld>
            <a:endParaRPr lang="zh-CN" altLang="en-US"/>
          </a:p>
        </p:txBody>
      </p:sp>
    </p:spTree>
    <p:extLst>
      <p:ext uri="{BB962C8B-B14F-4D97-AF65-F5344CB8AC3E}">
        <p14:creationId xmlns:p14="http://schemas.microsoft.com/office/powerpoint/2010/main" val="219117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While sleep is too complex to sum up with only numbers, reviewing basic facts and figures about sleep can help you understand how sleep works, why it’s important, and the depth of the sleep deprivation problem</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First, about </a:t>
            </a:r>
            <a:r>
              <a:rPr lang="en-US" altLang="zh-CN" sz="1200" dirty="0"/>
              <a:t>32.6% of working adults</a:t>
            </a:r>
            <a:r>
              <a:rPr lang="zh-CN" altLang="en-US" sz="1200" dirty="0"/>
              <a:t> </a:t>
            </a:r>
            <a:r>
              <a:rPr lang="en-US" altLang="zh-CN" sz="1200" dirty="0"/>
              <a:t>in</a:t>
            </a:r>
            <a:r>
              <a:rPr lang="zh-CN" altLang="en-US" sz="1200" dirty="0"/>
              <a:t> </a:t>
            </a:r>
            <a:r>
              <a:rPr lang="en-US" altLang="zh-CN" sz="1200" dirty="0"/>
              <a:t>America reported sleeping six or fewer hours per night in 2017-2018</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200" dirty="0"/>
              <a:t>As</a:t>
            </a:r>
            <a:r>
              <a:rPr lang="zh-CN" altLang="en-US" sz="1200" dirty="0"/>
              <a:t> </a:t>
            </a:r>
            <a:r>
              <a:rPr lang="en-US" altLang="zh-CN" sz="1200" dirty="0"/>
              <a:t>for the sleep disorder</a:t>
            </a:r>
            <a:endParaRPr lang="en-CN" altLang="zh-CN" sz="1200"/>
          </a:p>
          <a:p>
            <a:pPr fontAlgn="base"/>
            <a:endParaRPr lang="en-US" dirty="0"/>
          </a:p>
          <a:p>
            <a:pPr marL="0" indent="0" fontAlgn="base">
              <a:buNone/>
            </a:pPr>
            <a:r>
              <a:rPr lang="en-US" altLang="zh-CN" sz="1200" dirty="0"/>
              <a:t>Between 10% and 30% of adults struggle with chronic insomnia</a:t>
            </a:r>
          </a:p>
          <a:p>
            <a:pPr marL="0" indent="0" fontAlgn="base">
              <a:buNone/>
            </a:pPr>
            <a:r>
              <a:rPr lang="en-US" altLang="zh-CN" sz="1200" dirty="0"/>
              <a:t>Between 30% and 48% of older adults suffer from insomnia</a:t>
            </a:r>
          </a:p>
          <a:p>
            <a:pPr marL="0" indent="0" fontAlgn="base">
              <a:buNone/>
            </a:pPr>
            <a:r>
              <a:rPr lang="en-US" altLang="zh-CN" sz="1200" dirty="0"/>
              <a:t>Moreover, 40% of people with insomnia are believed to also be affected by a mental health disorder</a:t>
            </a:r>
          </a:p>
          <a:p>
            <a:pPr fontAlgn="base"/>
            <a:endParaRPr 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2</a:t>
            </a:fld>
            <a:endParaRPr lang="en-CN"/>
          </a:p>
        </p:txBody>
      </p:sp>
    </p:spTree>
    <p:extLst>
      <p:ext uri="{BB962C8B-B14F-4D97-AF65-F5344CB8AC3E}">
        <p14:creationId xmlns:p14="http://schemas.microsoft.com/office/powerpoint/2010/main" val="359637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While sleep is too complex to sum up with only numbers, reviewing basic facts and figures about sleep can help you understand how sleep works, why it’s important, and the depth of the sleep deprivation problem</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First, about </a:t>
            </a:r>
            <a:r>
              <a:rPr lang="en-US" altLang="zh-CN" sz="1200" dirty="0"/>
              <a:t>32.6% of working adults</a:t>
            </a:r>
            <a:r>
              <a:rPr lang="zh-CN" altLang="en-US" sz="1200" dirty="0"/>
              <a:t> </a:t>
            </a:r>
            <a:r>
              <a:rPr lang="en-US" altLang="zh-CN" sz="1200" dirty="0"/>
              <a:t>in</a:t>
            </a:r>
            <a:r>
              <a:rPr lang="zh-CN" altLang="en-US" sz="1200" dirty="0"/>
              <a:t> </a:t>
            </a:r>
            <a:r>
              <a:rPr lang="en-US" altLang="zh-CN" sz="1200" dirty="0"/>
              <a:t>America reported sleeping six or fewer hours per night in 2017-2018</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200" dirty="0"/>
              <a:t>As</a:t>
            </a:r>
            <a:r>
              <a:rPr lang="zh-CN" altLang="en-US" sz="1200" dirty="0"/>
              <a:t> </a:t>
            </a:r>
            <a:r>
              <a:rPr lang="en-US" altLang="zh-CN" sz="1200" dirty="0"/>
              <a:t>for the sleep disorder</a:t>
            </a:r>
            <a:endParaRPr lang="en-CN" altLang="zh-CN" sz="1200"/>
          </a:p>
          <a:p>
            <a:pPr fontAlgn="base"/>
            <a:endParaRPr lang="en-US" dirty="0"/>
          </a:p>
          <a:p>
            <a:pPr marL="0" indent="0" fontAlgn="base">
              <a:buNone/>
            </a:pPr>
            <a:r>
              <a:rPr lang="en-US" altLang="zh-CN" sz="1200" dirty="0"/>
              <a:t>Between 10% and 30% of adults struggle with chronic insomnia</a:t>
            </a:r>
          </a:p>
          <a:p>
            <a:pPr marL="0" indent="0" fontAlgn="base">
              <a:buNone/>
            </a:pPr>
            <a:r>
              <a:rPr lang="en-US" altLang="zh-CN" sz="1200" dirty="0"/>
              <a:t>Between 30% and 48% of older adults suffer from insomnia</a:t>
            </a:r>
          </a:p>
          <a:p>
            <a:pPr marL="0" indent="0" fontAlgn="base">
              <a:buNone/>
            </a:pPr>
            <a:r>
              <a:rPr lang="en-US" altLang="zh-CN" sz="1200" dirty="0"/>
              <a:t>Moreover, 40% of people with insomnia are believed to also be affected by a mental health disorder</a:t>
            </a:r>
          </a:p>
          <a:p>
            <a:pPr fontAlgn="base"/>
            <a:endParaRPr 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3</a:t>
            </a:fld>
            <a:endParaRPr lang="en-CN"/>
          </a:p>
        </p:txBody>
      </p:sp>
    </p:spTree>
    <p:extLst>
      <p:ext uri="{BB962C8B-B14F-4D97-AF65-F5344CB8AC3E}">
        <p14:creationId xmlns:p14="http://schemas.microsoft.com/office/powerpoint/2010/main" val="74062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Insufficient sleep affects daily life a lot</a:t>
            </a:r>
          </a:p>
          <a:p>
            <a:pPr fontAlgn="base"/>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For example, </a:t>
            </a:r>
            <a:r>
              <a:rPr lang="en-US" altLang="zh-CN" sz="1200" dirty="0"/>
              <a:t>People with severe insomnia are seven times more likely to have work-related accidents than good sleepers</a:t>
            </a:r>
          </a:p>
          <a:p>
            <a:pPr fontAlgn="base"/>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And </a:t>
            </a:r>
            <a:r>
              <a:rPr kumimoji="1" lang="en" altLang="zh-CN" dirty="0"/>
              <a:t>Drowsy driving is responsible for more than 6,000 fatal car crashes every year in America.</a:t>
            </a:r>
            <a:endParaRPr kumimoji="1" lang="zh-CN" altLang="en-US" dirty="0"/>
          </a:p>
          <a:p>
            <a:pPr fontAlgn="base"/>
            <a:endParaRPr lang="en-US" dirty="0"/>
          </a:p>
          <a:p>
            <a:pPr fontAlgn="base"/>
            <a:r>
              <a:rPr lang="en-US" dirty="0"/>
              <a:t>Now, let’s dive deeper into sleep.</a:t>
            </a:r>
          </a:p>
          <a:p>
            <a:endParaRPr lang="en-CN" dirty="0"/>
          </a:p>
        </p:txBody>
      </p:sp>
      <p:sp>
        <p:nvSpPr>
          <p:cNvPr id="4" name="Slide Number Placeholder 3"/>
          <p:cNvSpPr>
            <a:spLocks noGrp="1"/>
          </p:cNvSpPr>
          <p:nvPr>
            <p:ph type="sldNum" sz="quarter" idx="5"/>
          </p:nvPr>
        </p:nvSpPr>
        <p:spPr/>
        <p:txBody>
          <a:bodyPr/>
          <a:lstStyle/>
          <a:p>
            <a:fld id="{85C6C391-BDC9-554C-AA28-E424F1DE4585}" type="slidenum">
              <a:rPr lang="en-CN" smtClean="0"/>
              <a:t>4</a:t>
            </a:fld>
            <a:endParaRPr lang="en-CN"/>
          </a:p>
        </p:txBody>
      </p:sp>
    </p:spTree>
    <p:extLst>
      <p:ext uri="{BB962C8B-B14F-4D97-AF65-F5344CB8AC3E}">
        <p14:creationId xmlns:p14="http://schemas.microsoft.com/office/powerpoint/2010/main" val="2623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life, we may simply define sleep as an absence of awareness. However, in science, there is a </a:t>
            </a:r>
            <a:r>
              <a:rPr lang="en-US" sz="1200" b="0" i="0" u="none" strike="noStrike" kern="1200" dirty="0">
                <a:solidFill>
                  <a:schemeClr val="tx1"/>
                </a:solidFill>
                <a:effectLst/>
                <a:latin typeface="+mn-lt"/>
                <a:ea typeface="+mn-ea"/>
                <a:cs typeface="+mn-cs"/>
              </a:rPr>
              <a:t>complex and fascinating world of sleep</a:t>
            </a:r>
            <a:r>
              <a:rPr lang="en-US" dirty="0"/>
              <a:t>. Sleep could be defined as a state of immobility, with reduced responsiveness, rapid reversibility, and rebound.</a:t>
            </a:r>
            <a:r>
              <a:rPr lang="en-US" sz="1200" b="0" i="0" u="none" strike="noStrike" kern="1200" dirty="0">
                <a:solidFill>
                  <a:schemeClr val="tx1"/>
                </a:solidFill>
                <a:effectLst/>
                <a:latin typeface="+mn-lt"/>
                <a:ea typeface="+mn-ea"/>
                <a:cs typeface="+mn-cs"/>
              </a:rPr>
              <a:t> The reversibility states that people can always be awoken with a stimulus at a given intensity. For example, someone may shout loudly of shake your body to wake you up. Rebound means that  people will sleep longer if they did not sleep enough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recently.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Reversibility simply states that a sleeper can always be awoken with a stimulus at a given intensity.</a:t>
            </a:r>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Rebound</a:t>
            </a:r>
            <a:r>
              <a:rPr lang="en-US" sz="1200" b="0" i="0" u="none" strike="noStrike" kern="1200" dirty="0">
                <a:solidFill>
                  <a:schemeClr val="tx1"/>
                </a:solidFill>
                <a:effectLst/>
                <a:latin typeface="+mn-lt"/>
                <a:ea typeface="+mn-ea"/>
                <a:cs typeface="+mn-cs"/>
              </a:rPr>
              <a:t> is a term used to describe the increase of a sleep variable above normal (or baseline) levels after a period of sleep restriction or deprivation.</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5</a:t>
            </a:fld>
            <a:endParaRPr lang="zh-CN" altLang="en-US"/>
          </a:p>
        </p:txBody>
      </p:sp>
    </p:spTree>
    <p:extLst>
      <p:ext uri="{BB962C8B-B14F-4D97-AF65-F5344CB8AC3E}">
        <p14:creationId xmlns:p14="http://schemas.microsoft.com/office/powerpoint/2010/main" val="138114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419587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12/7/21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12/7/21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5.sv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3.m4a"/><Relationship Id="rId7" Type="http://schemas.openxmlformats.org/officeDocument/2006/relationships/image" Target="../media/image5.svg"/><Relationship Id="rId12"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notesSlide" Target="../notesSlides/notesSlide3.xml"/><Relationship Id="rId10" Type="http://schemas.openxmlformats.org/officeDocument/2006/relationships/image" Target="../media/image9.jpe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audio" Target="../media/media4.m4a"/><Relationship Id="rId7" Type="http://schemas.openxmlformats.org/officeDocument/2006/relationships/image" Target="../media/image11.jpeg"/><Relationship Id="rId12"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0.jpeg"/><Relationship Id="rId11" Type="http://schemas.openxmlformats.org/officeDocument/2006/relationships/image" Target="../media/image5.svg"/><Relationship Id="rId5" Type="http://schemas.openxmlformats.org/officeDocument/2006/relationships/notesSlide" Target="../notesSlides/notesSlide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image" Target="../media/image13.tiff"/><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notesSlide" Target="../notesSlides/notesSlide6.xml"/><Relationship Id="rId9" Type="http://schemas.openxmlformats.org/officeDocument/2006/relationships/image" Target="../media/image17.sv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20903FC-7D5F-D142-AD84-C584AD0A2B5C}"/>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0ECA04BA-5D1C-9B45-8B6A-4AE6E023298C}"/>
              </a:ext>
            </a:extLst>
          </p:cNvPr>
          <p:cNvPicPr>
            <a:picLocks noChangeAspect="1"/>
          </p:cNvPicPr>
          <p:nvPr/>
        </p:nvPicPr>
        <p:blipFill rotWithShape="1">
          <a:blip r:embed="rId5"/>
          <a:srcRect l="2948"/>
          <a:stretch/>
        </p:blipFill>
        <p:spPr>
          <a:xfrm>
            <a:off x="10264035" y="5250677"/>
            <a:ext cx="1731833" cy="1492327"/>
          </a:xfrm>
          <a:prstGeom prst="rect">
            <a:avLst/>
          </a:prstGeom>
        </p:spPr>
      </p:pic>
      <p:pic>
        <p:nvPicPr>
          <p:cNvPr id="10" name="图片 9" descr="图示&#10;&#10;描述已自动生成">
            <a:extLst>
              <a:ext uri="{FF2B5EF4-FFF2-40B4-BE49-F238E27FC236}">
                <a16:creationId xmlns:a16="http://schemas.microsoft.com/office/drawing/2014/main" id="{6FE7EC4D-AE38-E34A-9BB7-E2E3C4C8954D}"/>
              </a:ext>
            </a:extLst>
          </p:cNvPr>
          <p:cNvPicPr>
            <a:picLocks noChangeAspect="1"/>
          </p:cNvPicPr>
          <p:nvPr/>
        </p:nvPicPr>
        <p:blipFill>
          <a:blip r:embed="rId6"/>
          <a:stretch>
            <a:fillRect/>
          </a:stretch>
        </p:blipFill>
        <p:spPr>
          <a:xfrm>
            <a:off x="3709140" y="1006204"/>
            <a:ext cx="4470400" cy="4521200"/>
          </a:xfrm>
          <a:prstGeom prst="rect">
            <a:avLst/>
          </a:prstGeom>
        </p:spPr>
      </p:pic>
      <p:pic>
        <p:nvPicPr>
          <p:cNvPr id="2" name="音频 1">
            <a:hlinkClick r:id="" action="ppaction://media"/>
            <a:extLst>
              <a:ext uri="{FF2B5EF4-FFF2-40B4-BE49-F238E27FC236}">
                <a16:creationId xmlns:a16="http://schemas.microsoft.com/office/drawing/2014/main" id="{ECC2BCCA-0824-6B40-B9B1-7FC15C1F7A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9245679"/>
      </p:ext>
    </p:extLst>
  </p:cSld>
  <p:clrMapOvr>
    <a:masterClrMapping/>
  </p:clrMapOvr>
  <mc:AlternateContent xmlns:mc="http://schemas.openxmlformats.org/markup-compatibility/2006" xmlns:p14="http://schemas.microsoft.com/office/powerpoint/2010/main">
    <mc:Choice Requires="p14">
      <p:transition spd="slow" p14:dur="2000" advTm="5186"/>
    </mc:Choice>
    <mc:Fallback xmlns="">
      <p:transition spd="slow" advTm="5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8" name="Graphic 7">
            <a:extLst>
              <a:ext uri="{FF2B5EF4-FFF2-40B4-BE49-F238E27FC236}">
                <a16:creationId xmlns:a16="http://schemas.microsoft.com/office/drawing/2014/main" id="{C42028B2-075F-034F-89AA-3C68D6B20CB9}"/>
              </a:ext>
            </a:extLst>
          </p:cNvPr>
          <p:cNvPicPr>
            <a:picLocks noChangeAspect="1"/>
          </p:cNvPicPr>
          <p:nvPr/>
        </p:nvPicPr>
        <p:blipFill>
          <a:blip r:embed="rId6">
            <a:alphaModFix amt="33000"/>
            <a:extLst>
              <a:ext uri="{96DAC541-7B7A-43D3-8B79-37D633B846F1}">
                <asvg:svgBlip xmlns:asvg="http://schemas.microsoft.com/office/drawing/2016/SVG/main" r:embed="rId7"/>
              </a:ext>
            </a:extLst>
          </a:blip>
          <a:stretch>
            <a:fillRect/>
          </a:stretch>
        </p:blipFill>
        <p:spPr>
          <a:xfrm>
            <a:off x="7278733" y="2232033"/>
            <a:ext cx="4332749" cy="4332749"/>
          </a:xfrm>
          <a:prstGeom prst="rect">
            <a:avLst/>
          </a:prstGeom>
        </p:spPr>
      </p:pic>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sz="2600" b="1" dirty="0"/>
              <a:t>Insufficient sleep</a:t>
            </a:r>
          </a:p>
        </p:txBody>
      </p:sp>
      <p:pic>
        <p:nvPicPr>
          <p:cNvPr id="9" name="Graphic 8">
            <a:extLst>
              <a:ext uri="{FF2B5EF4-FFF2-40B4-BE49-F238E27FC236}">
                <a16:creationId xmlns:a16="http://schemas.microsoft.com/office/drawing/2014/main" id="{635B79DF-DDA4-EF41-AC01-A019230E44A3}"/>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3299358" y="1569602"/>
            <a:ext cx="4968342" cy="4968342"/>
          </a:xfrm>
          <a:prstGeom prst="rect">
            <a:avLst/>
          </a:prstGeom>
        </p:spPr>
      </p:pic>
      <p:pic>
        <p:nvPicPr>
          <p:cNvPr id="12" name="图片 11" descr="图表, 饼图&#10;&#10;描述已自动生成">
            <a:extLst>
              <a:ext uri="{FF2B5EF4-FFF2-40B4-BE49-F238E27FC236}">
                <a16:creationId xmlns:a16="http://schemas.microsoft.com/office/drawing/2014/main" id="{214CA4CB-A721-324E-BD1D-4CD9B7ED89CC}"/>
              </a:ext>
            </a:extLst>
          </p:cNvPr>
          <p:cNvPicPr>
            <a:picLocks noChangeAspect="1"/>
          </p:cNvPicPr>
          <p:nvPr/>
        </p:nvPicPr>
        <p:blipFill>
          <a:blip r:embed="rId8"/>
          <a:stretch>
            <a:fillRect/>
          </a:stretch>
        </p:blipFill>
        <p:spPr>
          <a:xfrm>
            <a:off x="7431133" y="1370060"/>
            <a:ext cx="4127500" cy="2667000"/>
          </a:xfrm>
          <a:prstGeom prst="rect">
            <a:avLst/>
          </a:prstGeom>
          <a:effectLst>
            <a:outerShdw blurRad="50800" dist="38100" dir="2700000" algn="tl" rotWithShape="0">
              <a:prstClr val="black">
                <a:alpha val="40000"/>
              </a:prstClr>
            </a:outerShdw>
          </a:effectLst>
        </p:spPr>
      </p:pic>
      <p:sp>
        <p:nvSpPr>
          <p:cNvPr id="11" name="文本框 10">
            <a:extLst>
              <a:ext uri="{FF2B5EF4-FFF2-40B4-BE49-F238E27FC236}">
                <a16:creationId xmlns:a16="http://schemas.microsoft.com/office/drawing/2014/main" id="{1DC00307-1709-9C42-97A6-42A0E7D1E17F}"/>
              </a:ext>
            </a:extLst>
          </p:cNvPr>
          <p:cNvSpPr txBox="1"/>
          <p:nvPr/>
        </p:nvSpPr>
        <p:spPr>
          <a:xfrm>
            <a:off x="6265314" y="1323380"/>
            <a:ext cx="1013419" cy="492443"/>
          </a:xfrm>
          <a:prstGeom prst="rect">
            <a:avLst/>
          </a:prstGeom>
          <a:noFill/>
        </p:spPr>
        <p:txBody>
          <a:bodyPr wrap="none" rtlCol="0">
            <a:spAutoFit/>
          </a:bodyPr>
          <a:lstStyle/>
          <a:p>
            <a:r>
              <a:rPr kumimoji="1" lang="en-US" altLang="zh-CN" sz="2600" b="1" dirty="0">
                <a:solidFill>
                  <a:schemeClr val="accent1">
                    <a:lumMod val="75000"/>
                  </a:schemeClr>
                </a:solidFill>
              </a:rPr>
              <a:t>32.6%</a:t>
            </a:r>
            <a:endParaRPr kumimoji="1" lang="zh-CN" altLang="en-US" sz="2600" b="1" dirty="0">
              <a:solidFill>
                <a:schemeClr val="accent1">
                  <a:lumMod val="75000"/>
                </a:schemeClr>
              </a:solidFill>
            </a:endParaRPr>
          </a:p>
        </p:txBody>
      </p:sp>
      <p:sp>
        <p:nvSpPr>
          <p:cNvPr id="13" name="椭圆 12">
            <a:extLst>
              <a:ext uri="{FF2B5EF4-FFF2-40B4-BE49-F238E27FC236}">
                <a16:creationId xmlns:a16="http://schemas.microsoft.com/office/drawing/2014/main" id="{929AD596-65D5-3C4A-8876-34110FE5DFFC}"/>
              </a:ext>
            </a:extLst>
          </p:cNvPr>
          <p:cNvSpPr/>
          <p:nvPr/>
        </p:nvSpPr>
        <p:spPr>
          <a:xfrm>
            <a:off x="8987328" y="1244528"/>
            <a:ext cx="507555" cy="498408"/>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7" name="音频 16">
            <a:hlinkClick r:id="" action="ppaction://media"/>
            <a:extLst>
              <a:ext uri="{FF2B5EF4-FFF2-40B4-BE49-F238E27FC236}">
                <a16:creationId xmlns:a16="http://schemas.microsoft.com/office/drawing/2014/main" id="{C6E93CC4-3F1D-3647-B51B-B4E3ABC99B9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
        <p:nvSpPr>
          <p:cNvPr id="19" name="矩形 18">
            <a:extLst>
              <a:ext uri="{FF2B5EF4-FFF2-40B4-BE49-F238E27FC236}">
                <a16:creationId xmlns:a16="http://schemas.microsoft.com/office/drawing/2014/main" id="{4917CC89-178C-431F-9D26-EADA0416CE51}"/>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0" name="图片 19" descr="卡通画&#10;&#10;描述已自动生成">
            <a:extLst>
              <a:ext uri="{FF2B5EF4-FFF2-40B4-BE49-F238E27FC236}">
                <a16:creationId xmlns:a16="http://schemas.microsoft.com/office/drawing/2014/main" id="{E59638B3-645C-428B-B1A9-77335FA7FA9F}"/>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21" name="流程图: 接点 20">
            <a:extLst>
              <a:ext uri="{FF2B5EF4-FFF2-40B4-BE49-F238E27FC236}">
                <a16:creationId xmlns:a16="http://schemas.microsoft.com/office/drawing/2014/main" id="{63198AF9-26F9-4A25-916E-BBC1F945FA6D}"/>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F3F33E4D-094D-4B29-A8A6-7BFD65911395}"/>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04136840"/>
      </p:ext>
    </p:extLst>
  </p:cSld>
  <p:clrMapOvr>
    <a:masterClrMapping/>
  </p:clrMapOvr>
  <mc:AlternateContent xmlns:mc="http://schemas.openxmlformats.org/markup-compatibility/2006" xmlns:p14="http://schemas.microsoft.com/office/powerpoint/2010/main">
    <mc:Choice Requires="p14">
      <p:transition spd="slow" p14:dur="2000" advTm="30042"/>
    </mc:Choice>
    <mc:Fallback xmlns="">
      <p:transition spd="slow" advTm="30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7"/>
                </p:tgtEl>
              </p:cMediaNode>
            </p:audio>
          </p:childTnLst>
        </p:cTn>
      </p:par>
    </p:tnLst>
    <p:bldLst>
      <p:bldP spid="10" grpId="0"/>
      <p:bldP spid="11"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7">
            <a:extLst>
              <a:ext uri="{FF2B5EF4-FFF2-40B4-BE49-F238E27FC236}">
                <a16:creationId xmlns:a16="http://schemas.microsoft.com/office/drawing/2014/main" id="{F13DC394-18E6-4903-9A6D-0FF3EB26CCC6}"/>
              </a:ext>
            </a:extLst>
          </p:cNvPr>
          <p:cNvPicPr>
            <a:picLocks noChangeAspect="1"/>
          </p:cNvPicPr>
          <p:nvPr/>
        </p:nvPicPr>
        <p:blipFill>
          <a:blip r:embed="rId6">
            <a:alphaModFix amt="33000"/>
            <a:extLst>
              <a:ext uri="{96DAC541-7B7A-43D3-8B79-37D633B846F1}">
                <asvg:svgBlip xmlns:asvg="http://schemas.microsoft.com/office/drawing/2016/SVG/main" r:embed="rId7"/>
              </a:ext>
            </a:extLst>
          </a:blip>
          <a:stretch>
            <a:fillRect/>
          </a:stretch>
        </p:blipFill>
        <p:spPr>
          <a:xfrm>
            <a:off x="7278733" y="2232033"/>
            <a:ext cx="4332749" cy="4332749"/>
          </a:xfrm>
          <a:prstGeom prst="rect">
            <a:avLst/>
          </a:prstGeom>
        </p:spPr>
      </p:pic>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altLang="zh-CN" sz="2600" b="1" dirty="0"/>
              <a:t>Sleep Disorders</a:t>
            </a:r>
          </a:p>
        </p:txBody>
      </p:sp>
      <p:sp>
        <p:nvSpPr>
          <p:cNvPr id="14" name="Content Placeholder 2">
            <a:extLst>
              <a:ext uri="{FF2B5EF4-FFF2-40B4-BE49-F238E27FC236}">
                <a16:creationId xmlns:a16="http://schemas.microsoft.com/office/drawing/2014/main" id="{D6BDD1F0-DE5D-3144-81B9-E310E83B7820}"/>
              </a:ext>
            </a:extLst>
          </p:cNvPr>
          <p:cNvSpPr>
            <a:spLocks noGrp="1"/>
          </p:cNvSpPr>
          <p:nvPr>
            <p:ph idx="1"/>
          </p:nvPr>
        </p:nvSpPr>
        <p:spPr>
          <a:xfrm>
            <a:off x="813064" y="3083661"/>
            <a:ext cx="8051536" cy="1443345"/>
          </a:xfrm>
        </p:spPr>
        <p:txBody>
          <a:bodyPr>
            <a:normAutofit/>
          </a:bodyPr>
          <a:lstStyle/>
          <a:p>
            <a:pPr marL="0" indent="0" fontAlgn="base">
              <a:buNone/>
            </a:pPr>
            <a:r>
              <a:rPr lang="en-US" sz="2600" dirty="0">
                <a:solidFill>
                  <a:schemeClr val="accent6">
                    <a:lumMod val="75000"/>
                  </a:schemeClr>
                </a:solidFill>
              </a:rPr>
              <a:t>40% </a:t>
            </a:r>
            <a:r>
              <a:rPr lang="en-US" sz="2600" dirty="0"/>
              <a:t>of people with insomnia has a mental health disorder</a:t>
            </a:r>
          </a:p>
          <a:p>
            <a:pPr marL="0" indent="0" fontAlgn="base">
              <a:buNone/>
            </a:pPr>
            <a:endParaRPr lang="en-US" sz="2600" dirty="0"/>
          </a:p>
        </p:txBody>
      </p:sp>
      <p:pic>
        <p:nvPicPr>
          <p:cNvPr id="24" name="图片 23">
            <a:extLst>
              <a:ext uri="{FF2B5EF4-FFF2-40B4-BE49-F238E27FC236}">
                <a16:creationId xmlns:a16="http://schemas.microsoft.com/office/drawing/2014/main" id="{93B423D1-9737-5742-8C85-C8D3526D0CB1}"/>
              </a:ext>
            </a:extLst>
          </p:cNvPr>
          <p:cNvPicPr>
            <a:picLocks noChangeAspect="1"/>
          </p:cNvPicPr>
          <p:nvPr/>
        </p:nvPicPr>
        <p:blipFill>
          <a:blip r:embed="rId8"/>
          <a:srcRect/>
          <a:stretch/>
        </p:blipFill>
        <p:spPr>
          <a:xfrm>
            <a:off x="7147562" y="1847306"/>
            <a:ext cx="4199914" cy="2679700"/>
          </a:xfrm>
          <a:prstGeom prst="rect">
            <a:avLst/>
          </a:prstGeom>
          <a:effectLst>
            <a:outerShdw blurRad="50800" dist="38100" dir="2700000" algn="tl" rotWithShape="0">
              <a:prstClr val="black">
                <a:alpha val="40000"/>
              </a:prstClr>
            </a:outerShdw>
          </a:effectLst>
        </p:spPr>
      </p:pic>
      <p:pic>
        <p:nvPicPr>
          <p:cNvPr id="20" name="图片 19" descr="图片包含 饼图&#10;&#10;描述已自动生成">
            <a:extLst>
              <a:ext uri="{FF2B5EF4-FFF2-40B4-BE49-F238E27FC236}">
                <a16:creationId xmlns:a16="http://schemas.microsoft.com/office/drawing/2014/main" id="{AE999C0D-0FDE-CC43-B45A-3080837ACD36}"/>
              </a:ext>
            </a:extLst>
          </p:cNvPr>
          <p:cNvPicPr>
            <a:picLocks noChangeAspect="1"/>
          </p:cNvPicPr>
          <p:nvPr/>
        </p:nvPicPr>
        <p:blipFill>
          <a:blip r:embed="rId9"/>
          <a:stretch>
            <a:fillRect/>
          </a:stretch>
        </p:blipFill>
        <p:spPr>
          <a:xfrm>
            <a:off x="6215196" y="2595539"/>
            <a:ext cx="4267200" cy="2628900"/>
          </a:xfrm>
          <a:prstGeom prst="rect">
            <a:avLst/>
          </a:prstGeom>
          <a:effectLst>
            <a:outerShdw blurRad="50800" dist="38100" dir="2700000" algn="tl" rotWithShape="0">
              <a:prstClr val="black">
                <a:alpha val="40000"/>
              </a:prstClr>
            </a:outerShdw>
          </a:effectLst>
        </p:spPr>
      </p:pic>
      <p:sp>
        <p:nvSpPr>
          <p:cNvPr id="25" name="文本框 24">
            <a:extLst>
              <a:ext uri="{FF2B5EF4-FFF2-40B4-BE49-F238E27FC236}">
                <a16:creationId xmlns:a16="http://schemas.microsoft.com/office/drawing/2014/main" id="{088AC889-7D42-4C46-9A6A-3A8AE8F73F6E}"/>
              </a:ext>
            </a:extLst>
          </p:cNvPr>
          <p:cNvSpPr txBox="1"/>
          <p:nvPr/>
        </p:nvSpPr>
        <p:spPr>
          <a:xfrm>
            <a:off x="5219684" y="1995296"/>
            <a:ext cx="1447832" cy="492443"/>
          </a:xfrm>
          <a:prstGeom prst="rect">
            <a:avLst/>
          </a:prstGeom>
          <a:noFill/>
        </p:spPr>
        <p:txBody>
          <a:bodyPr wrap="none" rtlCol="0">
            <a:spAutoFit/>
          </a:bodyPr>
          <a:lstStyle/>
          <a:p>
            <a:r>
              <a:rPr kumimoji="1" lang="en-US" altLang="zh-CN" sz="2600" b="1" dirty="0">
                <a:solidFill>
                  <a:schemeClr val="accent6">
                    <a:lumMod val="75000"/>
                  </a:schemeClr>
                </a:solidFill>
              </a:rPr>
              <a:t>10%-30%</a:t>
            </a:r>
            <a:endParaRPr kumimoji="1" lang="zh-CN" altLang="en-US" sz="2600" b="1" dirty="0">
              <a:solidFill>
                <a:schemeClr val="accent6">
                  <a:lumMod val="75000"/>
                </a:schemeClr>
              </a:solidFill>
            </a:endParaRPr>
          </a:p>
        </p:txBody>
      </p:sp>
      <p:sp>
        <p:nvSpPr>
          <p:cNvPr id="27" name="文本框 26">
            <a:extLst>
              <a:ext uri="{FF2B5EF4-FFF2-40B4-BE49-F238E27FC236}">
                <a16:creationId xmlns:a16="http://schemas.microsoft.com/office/drawing/2014/main" id="{37D1C019-34E2-474E-8957-640E1218DBF1}"/>
              </a:ext>
            </a:extLst>
          </p:cNvPr>
          <p:cNvSpPr txBox="1"/>
          <p:nvPr/>
        </p:nvSpPr>
        <p:spPr>
          <a:xfrm>
            <a:off x="4648168" y="2614594"/>
            <a:ext cx="1447832" cy="492443"/>
          </a:xfrm>
          <a:prstGeom prst="rect">
            <a:avLst/>
          </a:prstGeom>
          <a:noFill/>
        </p:spPr>
        <p:txBody>
          <a:bodyPr wrap="none" rtlCol="0">
            <a:spAutoFit/>
          </a:bodyPr>
          <a:lstStyle/>
          <a:p>
            <a:r>
              <a:rPr kumimoji="1" lang="en-US" altLang="zh-CN" sz="2600" b="1" dirty="0">
                <a:solidFill>
                  <a:schemeClr val="accent6">
                    <a:lumMod val="75000"/>
                  </a:schemeClr>
                </a:solidFill>
              </a:rPr>
              <a:t>30%-48%</a:t>
            </a:r>
            <a:endParaRPr kumimoji="1" lang="zh-CN" altLang="en-US" sz="2600" b="1" dirty="0">
              <a:solidFill>
                <a:schemeClr val="accent6">
                  <a:lumMod val="75000"/>
                </a:schemeClr>
              </a:solidFill>
            </a:endParaRPr>
          </a:p>
        </p:txBody>
      </p:sp>
      <p:pic>
        <p:nvPicPr>
          <p:cNvPr id="7" name="图片 6" descr="图片包含 图示&#10;&#10;描述已自动生成">
            <a:extLst>
              <a:ext uri="{FF2B5EF4-FFF2-40B4-BE49-F238E27FC236}">
                <a16:creationId xmlns:a16="http://schemas.microsoft.com/office/drawing/2014/main" id="{D5279F46-8362-2D46-B559-223EB6A04A7F}"/>
              </a:ext>
            </a:extLst>
          </p:cNvPr>
          <p:cNvPicPr>
            <a:picLocks noChangeAspect="1"/>
          </p:cNvPicPr>
          <p:nvPr/>
        </p:nvPicPr>
        <p:blipFill rotWithShape="1">
          <a:blip r:embed="rId10"/>
          <a:srcRect b="8640"/>
          <a:stretch/>
        </p:blipFill>
        <p:spPr>
          <a:xfrm>
            <a:off x="838200" y="4143936"/>
            <a:ext cx="6318929" cy="2161006"/>
          </a:xfrm>
          <a:prstGeom prst="rect">
            <a:avLst/>
          </a:prstGeom>
        </p:spPr>
      </p:pic>
      <p:pic>
        <p:nvPicPr>
          <p:cNvPr id="30" name="音频 29">
            <a:hlinkClick r:id="" action="ppaction://media"/>
            <a:extLst>
              <a:ext uri="{FF2B5EF4-FFF2-40B4-BE49-F238E27FC236}">
                <a16:creationId xmlns:a16="http://schemas.microsoft.com/office/drawing/2014/main" id="{FD7BA22B-7296-024A-B1B8-02362AFFE6B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
        <p:nvSpPr>
          <p:cNvPr id="21" name="矩形 20">
            <a:extLst>
              <a:ext uri="{FF2B5EF4-FFF2-40B4-BE49-F238E27FC236}">
                <a16:creationId xmlns:a16="http://schemas.microsoft.com/office/drawing/2014/main" id="{43A6791E-359E-4625-8C4B-24BAE3169B7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2" name="图片 21" descr="卡通画&#10;&#10;描述已自动生成">
            <a:extLst>
              <a:ext uri="{FF2B5EF4-FFF2-40B4-BE49-F238E27FC236}">
                <a16:creationId xmlns:a16="http://schemas.microsoft.com/office/drawing/2014/main" id="{82C44797-ABA9-45A7-B94C-9DEFDCDB9B1C}"/>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23" name="流程图: 接点 22">
            <a:extLst>
              <a:ext uri="{FF2B5EF4-FFF2-40B4-BE49-F238E27FC236}">
                <a16:creationId xmlns:a16="http://schemas.microsoft.com/office/drawing/2014/main" id="{B02B71BD-FFB3-4400-803A-5C3BCF53622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25">
            <a:extLst>
              <a:ext uri="{FF2B5EF4-FFF2-40B4-BE49-F238E27FC236}">
                <a16:creationId xmlns:a16="http://schemas.microsoft.com/office/drawing/2014/main" id="{9804772C-A57A-46CD-AD70-F77D34EC8A4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88916752"/>
      </p:ext>
    </p:extLst>
  </p:cSld>
  <p:clrMapOvr>
    <a:masterClrMapping/>
  </p:clrMapOvr>
  <mc:AlternateContent xmlns:mc="http://schemas.openxmlformats.org/markup-compatibility/2006" xmlns:p14="http://schemas.microsoft.com/office/powerpoint/2010/main">
    <mc:Choice Requires="p14">
      <p:transition spd="slow" p14:dur="2000" advTm="27044"/>
    </mc:Choice>
    <mc:Fallback xmlns="">
      <p:transition spd="slow" advTm="27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0"/>
                </p:tgtEl>
              </p:cMediaNode>
            </p:audio>
          </p:childTnLst>
        </p:cTn>
      </p:par>
    </p:tnLst>
    <p:bldLst>
      <p:bldP spid="14" grpId="0" build="p"/>
      <p:bldP spid="25" grpId="0"/>
      <p:bldP spid="25" grpId="1"/>
      <p:bldP spid="27" grpId="0"/>
      <p:bldP spid="2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2533-5556-4A44-A85C-2A333FBEC00D}"/>
              </a:ext>
            </a:extLst>
          </p:cNvPr>
          <p:cNvSpPr>
            <a:spLocks noGrp="1"/>
          </p:cNvSpPr>
          <p:nvPr>
            <p:ph type="title"/>
          </p:nvPr>
        </p:nvSpPr>
        <p:spPr/>
        <p:txBody>
          <a:bodyPr>
            <a:normAutofit/>
          </a:bodyPr>
          <a:lstStyle/>
          <a:p>
            <a:r>
              <a:rPr lang="en-US" altLang="zh-CN" b="1" dirty="0">
                <a:latin typeface="+mn-lt"/>
              </a:rPr>
              <a:t>Some Statistics</a:t>
            </a:r>
            <a:r>
              <a:rPr lang="en-US" b="1" dirty="0">
                <a:latin typeface="+mn-lt"/>
              </a:rPr>
              <a:t>​</a:t>
            </a:r>
            <a:endParaRPr lang="en-CN" b="1" dirty="0">
              <a:latin typeface="+mn-lt"/>
            </a:endParaRPr>
          </a:p>
        </p:txBody>
      </p:sp>
      <p:sp>
        <p:nvSpPr>
          <p:cNvPr id="4" name="AutoShape 2">
            <a:extLst>
              <a:ext uri="{FF2B5EF4-FFF2-40B4-BE49-F238E27FC236}">
                <a16:creationId xmlns:a16="http://schemas.microsoft.com/office/drawing/2014/main" id="{0DE0457B-9E4C-7249-A8E2-C6BB2E5A8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5" name="AutoShape 4">
            <a:extLst>
              <a:ext uri="{FF2B5EF4-FFF2-40B4-BE49-F238E27FC236}">
                <a16:creationId xmlns:a16="http://schemas.microsoft.com/office/drawing/2014/main" id="{3A3178DC-49B7-8E4D-ADF7-86C7DB464F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TextBox 9">
            <a:extLst>
              <a:ext uri="{FF2B5EF4-FFF2-40B4-BE49-F238E27FC236}">
                <a16:creationId xmlns:a16="http://schemas.microsoft.com/office/drawing/2014/main" id="{E059C965-A8C7-9A4D-AE15-95EF40A5A1AE}"/>
              </a:ext>
            </a:extLst>
          </p:cNvPr>
          <p:cNvSpPr txBox="1"/>
          <p:nvPr/>
        </p:nvSpPr>
        <p:spPr>
          <a:xfrm>
            <a:off x="1077239" y="1759649"/>
            <a:ext cx="9405157" cy="492443"/>
          </a:xfrm>
          <a:prstGeom prst="rect">
            <a:avLst/>
          </a:prstGeom>
          <a:noFill/>
        </p:spPr>
        <p:txBody>
          <a:bodyPr wrap="square" rtlCol="0">
            <a:spAutoFit/>
          </a:bodyPr>
          <a:lstStyle/>
          <a:p>
            <a:pPr fontAlgn="base"/>
            <a:r>
              <a:rPr lang="en-US" altLang="zh-CN" sz="2600" b="1" dirty="0"/>
              <a:t>Impact of insufficient sleep</a:t>
            </a:r>
          </a:p>
        </p:txBody>
      </p:sp>
      <p:sp>
        <p:nvSpPr>
          <p:cNvPr id="14" name="Content Placeholder 2">
            <a:extLst>
              <a:ext uri="{FF2B5EF4-FFF2-40B4-BE49-F238E27FC236}">
                <a16:creationId xmlns:a16="http://schemas.microsoft.com/office/drawing/2014/main" id="{D6BDD1F0-DE5D-3144-81B9-E310E83B7820}"/>
              </a:ext>
            </a:extLst>
          </p:cNvPr>
          <p:cNvSpPr>
            <a:spLocks noGrp="1"/>
          </p:cNvSpPr>
          <p:nvPr>
            <p:ph idx="1"/>
          </p:nvPr>
        </p:nvSpPr>
        <p:spPr>
          <a:xfrm>
            <a:off x="3185586" y="2957308"/>
            <a:ext cx="8384114" cy="1443345"/>
          </a:xfrm>
        </p:spPr>
        <p:txBody>
          <a:bodyPr>
            <a:normAutofit/>
          </a:bodyPr>
          <a:lstStyle/>
          <a:p>
            <a:pPr marL="0" indent="0" fontAlgn="base">
              <a:buNone/>
            </a:pPr>
            <a:r>
              <a:rPr lang="en-US" altLang="zh-CN" sz="2600" b="1" dirty="0">
                <a:solidFill>
                  <a:srgbClr val="CF8C11"/>
                </a:solidFill>
              </a:rPr>
              <a:t>Work-related accidents 7x</a:t>
            </a:r>
          </a:p>
        </p:txBody>
      </p:sp>
      <p:sp>
        <p:nvSpPr>
          <p:cNvPr id="6" name="文本框 5">
            <a:extLst>
              <a:ext uri="{FF2B5EF4-FFF2-40B4-BE49-F238E27FC236}">
                <a16:creationId xmlns:a16="http://schemas.microsoft.com/office/drawing/2014/main" id="{9C4FA2FB-BDC3-AF49-814D-E1A65503EEE0}"/>
              </a:ext>
            </a:extLst>
          </p:cNvPr>
          <p:cNvSpPr txBox="1"/>
          <p:nvPr/>
        </p:nvSpPr>
        <p:spPr>
          <a:xfrm>
            <a:off x="622300" y="4008885"/>
            <a:ext cx="7810500" cy="492443"/>
          </a:xfrm>
          <a:prstGeom prst="rect">
            <a:avLst/>
          </a:prstGeom>
          <a:noFill/>
        </p:spPr>
        <p:txBody>
          <a:bodyPr wrap="square" rtlCol="0">
            <a:spAutoFit/>
          </a:bodyPr>
          <a:lstStyle/>
          <a:p>
            <a:r>
              <a:rPr kumimoji="1" lang="en" altLang="zh-CN" sz="2600" b="1" dirty="0">
                <a:solidFill>
                  <a:srgbClr val="DA4839"/>
                </a:solidFill>
              </a:rPr>
              <a:t>Drowsy driving 6000 car crashes</a:t>
            </a:r>
            <a:endParaRPr kumimoji="1" lang="zh-CN" altLang="en-US" sz="2600" b="1" dirty="0">
              <a:solidFill>
                <a:srgbClr val="DA4839"/>
              </a:solidFill>
            </a:endParaRPr>
          </a:p>
        </p:txBody>
      </p:sp>
      <p:pic>
        <p:nvPicPr>
          <p:cNvPr id="11" name="图片 10" descr="卡通人物&#10;&#10;描述已自动生成">
            <a:extLst>
              <a:ext uri="{FF2B5EF4-FFF2-40B4-BE49-F238E27FC236}">
                <a16:creationId xmlns:a16="http://schemas.microsoft.com/office/drawing/2014/main" id="{62039155-B079-A04C-8B9B-73D3D098F91C}"/>
              </a:ext>
            </a:extLst>
          </p:cNvPr>
          <p:cNvPicPr>
            <a:picLocks noChangeAspect="1"/>
          </p:cNvPicPr>
          <p:nvPr/>
        </p:nvPicPr>
        <p:blipFill>
          <a:blip r:embed="rId6"/>
          <a:stretch>
            <a:fillRect/>
          </a:stretch>
        </p:blipFill>
        <p:spPr>
          <a:xfrm>
            <a:off x="4852717" y="3327373"/>
            <a:ext cx="2347911" cy="2347911"/>
          </a:xfrm>
          <a:prstGeom prst="rect">
            <a:avLst/>
          </a:prstGeom>
        </p:spPr>
      </p:pic>
      <p:pic>
        <p:nvPicPr>
          <p:cNvPr id="13" name="图片 12" descr="图片包含 图标&#10;&#10;描述已自动生成">
            <a:extLst>
              <a:ext uri="{FF2B5EF4-FFF2-40B4-BE49-F238E27FC236}">
                <a16:creationId xmlns:a16="http://schemas.microsoft.com/office/drawing/2014/main" id="{17B6DAA2-E058-D241-8675-D1876FE03DCC}"/>
              </a:ext>
            </a:extLst>
          </p:cNvPr>
          <p:cNvPicPr>
            <a:picLocks noChangeAspect="1"/>
          </p:cNvPicPr>
          <p:nvPr/>
        </p:nvPicPr>
        <p:blipFill>
          <a:blip r:embed="rId7"/>
          <a:stretch>
            <a:fillRect/>
          </a:stretch>
        </p:blipFill>
        <p:spPr>
          <a:xfrm>
            <a:off x="3185586" y="5260975"/>
            <a:ext cx="1854200" cy="1231900"/>
          </a:xfrm>
          <a:prstGeom prst="rect">
            <a:avLst/>
          </a:prstGeom>
        </p:spPr>
      </p:pic>
      <p:pic>
        <p:nvPicPr>
          <p:cNvPr id="21" name="图片 20">
            <a:extLst>
              <a:ext uri="{FF2B5EF4-FFF2-40B4-BE49-F238E27FC236}">
                <a16:creationId xmlns:a16="http://schemas.microsoft.com/office/drawing/2014/main" id="{E1C0E1D8-BF9D-0343-9CB0-04F979AC2E0C}"/>
              </a:ext>
            </a:extLst>
          </p:cNvPr>
          <p:cNvPicPr>
            <a:picLocks noChangeAspect="1"/>
          </p:cNvPicPr>
          <p:nvPr/>
        </p:nvPicPr>
        <p:blipFill>
          <a:blip r:embed="rId8"/>
          <a:stretch>
            <a:fillRect/>
          </a:stretch>
        </p:blipFill>
        <p:spPr>
          <a:xfrm>
            <a:off x="3949700" y="1431925"/>
            <a:ext cx="4483100" cy="4445000"/>
          </a:xfrm>
          <a:prstGeom prst="rect">
            <a:avLst/>
          </a:prstGeom>
        </p:spPr>
      </p:pic>
      <p:pic>
        <p:nvPicPr>
          <p:cNvPr id="42" name="音频 41">
            <a:hlinkClick r:id="" action="ppaction://media"/>
            <a:extLst>
              <a:ext uri="{FF2B5EF4-FFF2-40B4-BE49-F238E27FC236}">
                <a16:creationId xmlns:a16="http://schemas.microsoft.com/office/drawing/2014/main" id="{1CCBDD1F-95BD-7641-B30A-A31E07641C3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pic>
        <p:nvPicPr>
          <p:cNvPr id="15" name="Graphic 7">
            <a:extLst>
              <a:ext uri="{FF2B5EF4-FFF2-40B4-BE49-F238E27FC236}">
                <a16:creationId xmlns:a16="http://schemas.microsoft.com/office/drawing/2014/main" id="{8FD99FBF-5E7A-4F3D-B62A-63A3D9DC5251}"/>
              </a:ext>
            </a:extLst>
          </p:cNvPr>
          <p:cNvPicPr>
            <a:picLocks noChangeAspect="1"/>
          </p:cNvPicPr>
          <p:nvPr/>
        </p:nvPicPr>
        <p:blipFill>
          <a:blip r:embed="rId10">
            <a:alphaModFix amt="33000"/>
            <a:extLst>
              <a:ext uri="{96DAC541-7B7A-43D3-8B79-37D633B846F1}">
                <asvg:svgBlip xmlns:asvg="http://schemas.microsoft.com/office/drawing/2016/SVG/main" r:embed="rId11"/>
              </a:ext>
            </a:extLst>
          </a:blip>
          <a:stretch>
            <a:fillRect/>
          </a:stretch>
        </p:blipFill>
        <p:spPr>
          <a:xfrm>
            <a:off x="7278733" y="2232033"/>
            <a:ext cx="4332749" cy="4332749"/>
          </a:xfrm>
          <a:prstGeom prst="rect">
            <a:avLst/>
          </a:prstGeom>
        </p:spPr>
      </p:pic>
      <p:sp>
        <p:nvSpPr>
          <p:cNvPr id="16" name="矩形 15">
            <a:extLst>
              <a:ext uri="{FF2B5EF4-FFF2-40B4-BE49-F238E27FC236}">
                <a16:creationId xmlns:a16="http://schemas.microsoft.com/office/drawing/2014/main" id="{233E57AA-5F72-4C7C-83FB-B14723950B3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2" name="图片 21" descr="卡通画&#10;&#10;描述已自动生成">
            <a:extLst>
              <a:ext uri="{FF2B5EF4-FFF2-40B4-BE49-F238E27FC236}">
                <a16:creationId xmlns:a16="http://schemas.microsoft.com/office/drawing/2014/main" id="{C8AB0F1A-9619-4022-BCF9-1D73EC11A84C}"/>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8" name="流程图: 接点 17">
            <a:extLst>
              <a:ext uri="{FF2B5EF4-FFF2-40B4-BE49-F238E27FC236}">
                <a16:creationId xmlns:a16="http://schemas.microsoft.com/office/drawing/2014/main" id="{C992C9F4-A77C-4763-A70D-10A47826123F}"/>
              </a:ext>
            </a:extLst>
          </p:cNvPr>
          <p:cNvSpPr/>
          <p:nvPr/>
        </p:nvSpPr>
        <p:spPr>
          <a:xfrm>
            <a:off x="10009513" y="6405580"/>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36D20559-22AB-4A46-A6E5-15F78C7A6BB5}"/>
              </a:ext>
            </a:extLst>
          </p:cNvPr>
          <p:cNvSpPr/>
          <p:nvPr/>
        </p:nvSpPr>
        <p:spPr>
          <a:xfrm>
            <a:off x="11494447" y="5042776"/>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37857977"/>
      </p:ext>
    </p:extLst>
  </p:cSld>
  <p:clrMapOvr>
    <a:masterClrMapping/>
  </p:clrMapOvr>
  <mc:AlternateContent xmlns:mc="http://schemas.openxmlformats.org/markup-compatibility/2006" xmlns:p14="http://schemas.microsoft.com/office/powerpoint/2010/main">
    <mc:Choice Requires="p14">
      <p:transition spd="slow" p14:dur="2000" advTm="31758"/>
    </mc:Choice>
    <mc:Fallback xmlns="">
      <p:transition spd="slow" advTm="31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2"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2"/>
                </p:tgtEl>
              </p:cMediaNode>
            </p:audio>
          </p:childTnLst>
        </p:cTn>
      </p:par>
    </p:tnLst>
    <p:bldLst>
      <p:bldP spid="10" grpId="0"/>
      <p:bldP spid="14" grpId="0" build="p"/>
      <p:bldP spid="14" grpId="1" build="p"/>
      <p:bldP spid="14" grpId="2" build="p"/>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D272-72DC-8C46-A552-20BD5BD189DA}"/>
              </a:ext>
            </a:extLst>
          </p:cNvPr>
          <p:cNvSpPr>
            <a:spLocks noGrp="1"/>
          </p:cNvSpPr>
          <p:nvPr>
            <p:ph type="title"/>
          </p:nvPr>
        </p:nvSpPr>
        <p:spPr/>
        <p:txBody>
          <a:bodyPr/>
          <a:lstStyle/>
          <a:p>
            <a:r>
              <a:rPr lang="en-US" b="1" dirty="0">
                <a:latin typeface="+mn-lt"/>
              </a:rPr>
              <a:t>Definition of Sleep</a:t>
            </a:r>
          </a:p>
        </p:txBody>
      </p:sp>
      <p:sp>
        <p:nvSpPr>
          <p:cNvPr id="3" name="Content Placeholder 2">
            <a:extLst>
              <a:ext uri="{FF2B5EF4-FFF2-40B4-BE49-F238E27FC236}">
                <a16:creationId xmlns:a16="http://schemas.microsoft.com/office/drawing/2014/main" id="{B201CD26-15ED-1741-80BA-DAD6A286EBC3}"/>
              </a:ext>
            </a:extLst>
          </p:cNvPr>
          <p:cNvSpPr>
            <a:spLocks noGrp="1"/>
          </p:cNvSpPr>
          <p:nvPr>
            <p:ph idx="1"/>
          </p:nvPr>
        </p:nvSpPr>
        <p:spPr/>
        <p:txBody>
          <a:bodyPr/>
          <a:lstStyle/>
          <a:p>
            <a:pPr marL="0" indent="0">
              <a:buNone/>
            </a:pPr>
            <a:r>
              <a:rPr lang="en-US" dirty="0"/>
              <a:t>Absence of awareness</a:t>
            </a:r>
          </a:p>
          <a:p>
            <a:endParaRPr lang="en-US" dirty="0"/>
          </a:p>
          <a:p>
            <a:pPr marL="0" indent="0">
              <a:buNone/>
            </a:pPr>
            <a:endParaRPr lang="en-US" dirty="0"/>
          </a:p>
          <a:p>
            <a:pPr marL="0" indent="0">
              <a:buNone/>
            </a:pPr>
            <a:r>
              <a:rPr lang="en-US" dirty="0"/>
              <a:t>A state of immobility, with reduced responsiveness, rapid reversibility, and rebound.</a:t>
            </a:r>
          </a:p>
        </p:txBody>
      </p:sp>
      <p:pic>
        <p:nvPicPr>
          <p:cNvPr id="5" name="Audio 4">
            <a:hlinkClick r:id="" action="ppaction://media"/>
            <a:extLst>
              <a:ext uri="{FF2B5EF4-FFF2-40B4-BE49-F238E27FC236}">
                <a16:creationId xmlns:a16="http://schemas.microsoft.com/office/drawing/2014/main" id="{2240B63C-B0FF-5A4B-82D3-525CA202460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
        <p:nvSpPr>
          <p:cNvPr id="6" name="矩形 5">
            <a:extLst>
              <a:ext uri="{FF2B5EF4-FFF2-40B4-BE49-F238E27FC236}">
                <a16:creationId xmlns:a16="http://schemas.microsoft.com/office/drawing/2014/main" id="{BB6D6F9F-C5CA-482B-812E-73206C46F038}"/>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D8F44927-12DD-CC43-B5B3-D2EC6CD415CB}"/>
              </a:ext>
            </a:extLst>
          </p:cNvPr>
          <p:cNvPicPr>
            <a:picLocks noChangeAspect="1"/>
          </p:cNvPicPr>
          <p:nvPr/>
        </p:nvPicPr>
        <p:blipFill>
          <a:blip r:embed="rId7"/>
          <a:stretch>
            <a:fillRect/>
          </a:stretch>
        </p:blipFill>
        <p:spPr>
          <a:xfrm>
            <a:off x="6784510" y="4119190"/>
            <a:ext cx="3066511" cy="2023897"/>
          </a:xfrm>
          <a:prstGeom prst="rect">
            <a:avLst/>
          </a:prstGeom>
        </p:spPr>
      </p:pic>
      <p:pic>
        <p:nvPicPr>
          <p:cNvPr id="10" name="图片 9" descr="卡通画&#10;&#10;描述已自动生成">
            <a:extLst>
              <a:ext uri="{FF2B5EF4-FFF2-40B4-BE49-F238E27FC236}">
                <a16:creationId xmlns:a16="http://schemas.microsoft.com/office/drawing/2014/main" id="{70D24AB8-99E4-4A36-89FD-6312B262B8B2}"/>
              </a:ext>
            </a:extLst>
          </p:cNvPr>
          <p:cNvPicPr>
            <a:picLocks noChangeAspect="1"/>
          </p:cNvPicPr>
          <p:nvPr/>
        </p:nvPicPr>
        <p:blipFill rotWithShape="1">
          <a:blip r:embed="rId8"/>
          <a:srcRect l="2461"/>
          <a:stretch/>
        </p:blipFill>
        <p:spPr>
          <a:xfrm>
            <a:off x="10255347" y="5250677"/>
            <a:ext cx="1740521" cy="1492327"/>
          </a:xfrm>
          <a:prstGeom prst="rect">
            <a:avLst/>
          </a:prstGeom>
        </p:spPr>
      </p:pic>
      <p:sp>
        <p:nvSpPr>
          <p:cNvPr id="8" name="流程图: 接点 7">
            <a:extLst>
              <a:ext uri="{FF2B5EF4-FFF2-40B4-BE49-F238E27FC236}">
                <a16:creationId xmlns:a16="http://schemas.microsoft.com/office/drawing/2014/main" id="{49955BE3-D485-4F0A-AF73-9679580EE5F0}"/>
              </a:ext>
            </a:extLst>
          </p:cNvPr>
          <p:cNvSpPr/>
          <p:nvPr/>
        </p:nvSpPr>
        <p:spPr>
          <a:xfrm>
            <a:off x="10024577" y="6405547"/>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F3F84118-83BC-4C2F-B595-27F5F74CACEC}"/>
              </a:ext>
            </a:extLst>
          </p:cNvPr>
          <p:cNvSpPr/>
          <p:nvPr/>
        </p:nvSpPr>
        <p:spPr>
          <a:xfrm>
            <a:off x="11470281" y="5007872"/>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84908988"/>
      </p:ext>
    </p:extLst>
  </p:cSld>
  <p:clrMapOvr>
    <a:masterClrMapping/>
  </p:clrMapOvr>
  <mc:AlternateContent xmlns:mc="http://schemas.openxmlformats.org/markup-compatibility/2006" xmlns:p14="http://schemas.microsoft.com/office/powerpoint/2010/main">
    <mc:Choice Requires="p14">
      <p:transition spd="slow" p14:dur="2000" advTm="42399"/>
    </mc:Choice>
    <mc:Fallback xmlns="">
      <p:transition spd="slow" advTm="42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a:xfrm>
            <a:off x="838200" y="1825625"/>
            <a:ext cx="10515600" cy="748763"/>
          </a:xfrm>
        </p:spPr>
        <p:txBody>
          <a:bodyPr/>
          <a:lstStyle/>
          <a:p>
            <a:r>
              <a:rPr lang="en-US" altLang="zh-CN" dirty="0">
                <a:solidFill>
                  <a:srgbClr val="333333"/>
                </a:solidFill>
                <a:latin typeface="Calibri" panose="020F0502020204030204" pitchFamily="34" charset="0"/>
                <a:cs typeface="Calibri" panose="020F0502020204030204" pitchFamily="34" charset="0"/>
              </a:rPr>
              <a:t>How many stages do you think there are in sleep?</a:t>
            </a:r>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104B9FB4-2612-4A5E-8EEE-7823F37F8069}"/>
              </a:ext>
            </a:extLst>
          </p:cNvPr>
          <p:cNvGrpSpPr/>
          <p:nvPr/>
        </p:nvGrpSpPr>
        <p:grpSpPr>
          <a:xfrm>
            <a:off x="1111830" y="2574388"/>
            <a:ext cx="4339934" cy="1075605"/>
            <a:chOff x="1137139" y="2977698"/>
            <a:chExt cx="4339934" cy="1075605"/>
          </a:xfrm>
        </p:grpSpPr>
        <p:pic>
          <p:nvPicPr>
            <p:cNvPr id="10" name="图形 9" descr="睡觉 纯色填充">
              <a:extLst>
                <a:ext uri="{FF2B5EF4-FFF2-40B4-BE49-F238E27FC236}">
                  <a16:creationId xmlns:a16="http://schemas.microsoft.com/office/drawing/2014/main" id="{815816D9-F08B-4ED6-A3D2-71A56FD70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5" name="图形 14" descr="月亮和星星 纯色填充">
              <a:extLst>
                <a:ext uri="{FF2B5EF4-FFF2-40B4-BE49-F238E27FC236}">
                  <a16:creationId xmlns:a16="http://schemas.microsoft.com/office/drawing/2014/main" id="{95BA7C82-EC82-4674-B72A-17B432DEBC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9" name="图形 18" descr="周日 轮廓">
              <a:extLst>
                <a:ext uri="{FF2B5EF4-FFF2-40B4-BE49-F238E27FC236}">
                  <a16:creationId xmlns:a16="http://schemas.microsoft.com/office/drawing/2014/main" id="{B6062AC2-92F9-494F-94B7-BD7BD54392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21" name="图形 20" descr="睡觉 轮廓">
              <a:extLst>
                <a:ext uri="{FF2B5EF4-FFF2-40B4-BE49-F238E27FC236}">
                  <a16:creationId xmlns:a16="http://schemas.microsoft.com/office/drawing/2014/main" id="{847548EE-5DFC-4BB5-9952-201CCA58D2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23" name="直接箭头连接符 22">
              <a:extLst>
                <a:ext uri="{FF2B5EF4-FFF2-40B4-BE49-F238E27FC236}">
                  <a16:creationId xmlns:a16="http://schemas.microsoft.com/office/drawing/2014/main" id="{3C7D72E0-A6AA-4EAE-AD0D-B26FB2CB9DE6}"/>
                </a:ext>
              </a:extLst>
            </p:cNvPr>
            <p:cNvCxnSpPr>
              <a:stCxn id="10" idx="2"/>
              <a:endCxn id="21"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音频 10">
            <a:hlinkClick r:id="" action="ppaction://media"/>
            <a:extLst>
              <a:ext uri="{FF2B5EF4-FFF2-40B4-BE49-F238E27FC236}">
                <a16:creationId xmlns:a16="http://schemas.microsoft.com/office/drawing/2014/main" id="{DC9A7862-75EB-0848-8E83-071215432FF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3184757"/>
      </p:ext>
    </p:extLst>
  </p:cSld>
  <p:clrMapOvr>
    <a:masterClrMapping/>
  </p:clrMapOvr>
  <mc:AlternateContent xmlns:mc="http://schemas.openxmlformats.org/markup-compatibility/2006">
    <mc:Choice xmlns:p14="http://schemas.microsoft.com/office/powerpoint/2010/main" Requires="p14">
      <p:transition spd="slow" p14:dur="2000" advTm="6141"/>
    </mc:Choice>
    <mc:Fallback>
      <p:transition spd="slow" advTm="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7|10.5"/>
</p:tagLst>
</file>

<file path=ppt/tags/tag2.xml><?xml version="1.0" encoding="utf-8"?>
<p:tagLst xmlns:a="http://schemas.openxmlformats.org/drawingml/2006/main" xmlns:r="http://schemas.openxmlformats.org/officeDocument/2006/relationships" xmlns:p="http://schemas.openxmlformats.org/presentationml/2006/main">
  <p:tag name="TIMING" val="|9.7|8.5"/>
</p:tagLst>
</file>

<file path=ppt/tags/tag3.xml><?xml version="1.0" encoding="utf-8"?>
<p:tagLst xmlns:a="http://schemas.openxmlformats.org/drawingml/2006/main" xmlns:r="http://schemas.openxmlformats.org/officeDocument/2006/relationships" xmlns:p="http://schemas.openxmlformats.org/presentationml/2006/main">
  <p:tag name="TIMING" val="|5.4|8.4|8.1"/>
</p:tagLst>
</file>

<file path=ppt/tags/tag4.xml><?xml version="1.0" encoding="utf-8"?>
<p:tagLst xmlns:a="http://schemas.openxmlformats.org/drawingml/2006/main" xmlns:r="http://schemas.openxmlformats.org/officeDocument/2006/relationships" xmlns:p="http://schemas.openxmlformats.org/presentationml/2006/main">
  <p:tag name="TIMING" val="|0|13.1|1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531</Words>
  <Application>Microsoft Macintosh PowerPoint</Application>
  <PresentationFormat>宽屏</PresentationFormat>
  <Paragraphs>63</Paragraphs>
  <Slides>6</Slides>
  <Notes>6</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等线</vt:lpstr>
      <vt:lpstr>Arial</vt:lpstr>
      <vt:lpstr>Calibri</vt:lpstr>
      <vt:lpstr>Calibri Light</vt:lpstr>
      <vt:lpstr>Office Theme</vt:lpstr>
      <vt:lpstr>PowerPoint 演示文稿</vt:lpstr>
      <vt:lpstr>Some Statistics​</vt:lpstr>
      <vt:lpstr>Some Statistics​</vt:lpstr>
      <vt:lpstr>Some Statistics​</vt:lpstr>
      <vt:lpstr>Definition of Sleep</vt:lpstr>
      <vt:lpstr>Question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22</cp:revision>
  <dcterms:created xsi:type="dcterms:W3CDTF">2021-11-28T02:20:18Z</dcterms:created>
  <dcterms:modified xsi:type="dcterms:W3CDTF">2021-12-07T14:55:40Z</dcterms:modified>
</cp:coreProperties>
</file>